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9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72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4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6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910080" y="359898"/>
            <a:ext cx="987552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910080" y="1850064"/>
            <a:ext cx="987552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1228577" y="1413802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542901" y="1345016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274640"/>
            <a:ext cx="24384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274641"/>
            <a:ext cx="7416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3853" y="-54"/>
            <a:ext cx="9144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856" y="2600325"/>
            <a:ext cx="85344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7856" y="1066800"/>
            <a:ext cx="85344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 bwMode="invGray">
          <a:xfrm>
            <a:off x="3048000" y="0"/>
            <a:ext cx="1016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896428" y="2814656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3210752" y="2745870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53312" y="0"/>
            <a:ext cx="10838688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6" name="Rectangle 5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108712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17600" y="1143004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528967" y="954341"/>
            <a:ext cx="9144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6671556" y="936786"/>
            <a:ext cx="865632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1087902" y="-815922"/>
            <a:ext cx="2185183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25089" y="21103"/>
            <a:ext cx="2269588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243842" y="1055077"/>
            <a:ext cx="1500956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350498" y="-54"/>
            <a:ext cx="10841503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B13657EE-BCFF-484A-8984-FA451475C9D8}" type="datetimeFigureOut">
              <a:rPr lang="en-IN" smtClean="0"/>
              <a:pPr/>
              <a:t>29-04-2025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EC84D3DF-3C20-458D-9009-E359C9436505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5" name="Rectangle 14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0080" y="359897"/>
            <a:ext cx="9875520" cy="3202811"/>
          </a:xfrm>
          <a:solidFill>
            <a:schemeClr val="accent2">
              <a:lumMod val="40000"/>
              <a:lumOff val="60000"/>
            </a:schemeClr>
          </a:solidFill>
          <a:effectLst>
            <a:softEdge rad="482600"/>
          </a:effectLst>
          <a:scene3d>
            <a:camera prst="perspectiveRelaxedModerately"/>
            <a:lightRig rig="freezing" dir="t"/>
          </a:scene3d>
          <a:sp3d>
            <a:bevelT w="114300" prst="angle"/>
          </a:sp3d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6600" b="1" u="sng" spc="30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ahnschrift Condensed" panose="020B0502040204020203" pitchFamily="34" charset="0"/>
              </a:rPr>
              <a:t>OS</a:t>
            </a:r>
            <a:r>
              <a:rPr lang="en-US" sz="6600" b="1" u="sng" spc="30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ahnschrift Condensed" panose="020B0502040204020203" pitchFamily="34" charset="0"/>
              </a:rPr>
              <a:t> SCHEDULING USING </a:t>
            </a:r>
            <a:r>
              <a:rPr lang="en-US" sz="6600" b="1" u="sng" spc="30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Bahnschrift Condensed" panose="020B0502040204020203" pitchFamily="34" charset="0"/>
              </a:rPr>
              <a:t>MPI</a:t>
            </a:r>
            <a:endParaRPr lang="en-IN" sz="6600" b="1" u="sng" spc="300" dirty="0">
              <a:ln w="6600">
                <a:solidFill>
                  <a:schemeClr val="accent2"/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Bahnschrift Condensed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32626" y="4041986"/>
            <a:ext cx="9144000" cy="165576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  <a:latin typeface="Algerian" panose="04020705040A02060702" pitchFamily="82" charset="0"/>
              </a:rPr>
              <a:t>GROUP MEMBERS </a:t>
            </a:r>
            <a:endParaRPr lang="en-US" dirty="0">
              <a:latin typeface="Algerian" panose="04020705040A02060702" pitchFamily="82" charset="0"/>
            </a:endParaRPr>
          </a:p>
          <a:p>
            <a:pPr algn="ctr"/>
            <a:r>
              <a:rPr lang="en-US" u="sng" dirty="0" smtClean="0">
                <a:latin typeface="Algerian" pitchFamily="82" charset="0"/>
              </a:rPr>
              <a:t>Hitesh </a:t>
            </a:r>
            <a:r>
              <a:rPr lang="en-US" u="sng" dirty="0" err="1" smtClean="0">
                <a:latin typeface="Algerian" pitchFamily="82" charset="0"/>
              </a:rPr>
              <a:t>Sethiya</a:t>
            </a:r>
            <a:endParaRPr lang="en-US" u="sng" dirty="0" smtClean="0">
              <a:latin typeface="Algerian" pitchFamily="82" charset="0"/>
            </a:endParaRPr>
          </a:p>
          <a:p>
            <a:pPr algn="ctr"/>
            <a:r>
              <a:rPr lang="en-US" u="sng" dirty="0" err="1" smtClean="0">
                <a:latin typeface="Algerian" pitchFamily="82" charset="0"/>
              </a:rPr>
              <a:t>Abhijeet</a:t>
            </a:r>
            <a:r>
              <a:rPr lang="en-US" u="sng" dirty="0" smtClean="0">
                <a:latin typeface="Algerian" pitchFamily="82" charset="0"/>
              </a:rPr>
              <a:t> Joshi</a:t>
            </a:r>
          </a:p>
          <a:p>
            <a:pPr algn="ctr"/>
            <a:r>
              <a:rPr lang="en-US" u="sng" dirty="0" err="1" smtClean="0">
                <a:latin typeface="Algerian" pitchFamily="82" charset="0"/>
              </a:rPr>
              <a:t>Krutika</a:t>
            </a:r>
            <a:r>
              <a:rPr lang="en-US" u="sng" dirty="0" smtClean="0">
                <a:latin typeface="Algerian" pitchFamily="82" charset="0"/>
              </a:rPr>
              <a:t> </a:t>
            </a:r>
            <a:r>
              <a:rPr lang="en-US" u="sng" dirty="0" err="1" smtClean="0">
                <a:latin typeface="Algerian" pitchFamily="82" charset="0"/>
              </a:rPr>
              <a:t>Nikumbh</a:t>
            </a:r>
            <a:endParaRPr lang="en-US" u="sng" dirty="0" smtClean="0">
              <a:latin typeface="Algerian" pitchFamily="82" charset="0"/>
            </a:endParaRPr>
          </a:p>
          <a:p>
            <a:pPr algn="ctr"/>
            <a:r>
              <a:rPr lang="en-US" u="sng" dirty="0" smtClean="0">
                <a:latin typeface="Algerian" pitchFamily="82" charset="0"/>
              </a:rPr>
              <a:t>Pratik Joshi</a:t>
            </a:r>
            <a:endParaRPr lang="en-US" u="sng" dirty="0">
              <a:latin typeface="Algerian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12243869"/>
      </p:ext>
    </p:extLst>
  </p:cSld>
  <p:clrMapOvr>
    <a:masterClrMapping/>
  </p:clrMapOvr>
  <p:transition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2595499.jpg"/>
          <p:cNvPicPr>
            <a:picLocks noChangeAspect="1"/>
          </p:cNvPicPr>
          <p:nvPr/>
        </p:nvPicPr>
        <p:blipFill>
          <a:blip r:embed="rId2" cstate="print"/>
          <a:srcRect b="11321"/>
          <a:stretch>
            <a:fillRect/>
          </a:stretch>
        </p:blipFill>
        <p:spPr>
          <a:xfrm>
            <a:off x="2520351" y="508959"/>
            <a:ext cx="6858000" cy="56761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956" y="808672"/>
            <a:ext cx="10515600" cy="1325563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8900"/>
          </a:sp3d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ROUND-ROBIN SCHEDULING ALGORITHM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475" y="2251711"/>
            <a:ext cx="10048561" cy="4011066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 fontScale="85000" lnSpcReduction="20000"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Round Robin (RR)</a:t>
            </a:r>
            <a:r>
              <a:rPr lang="en-US" sz="2400" dirty="0" smtClean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US" sz="2400" dirty="0" smtClean="0"/>
              <a:t>Each process gets a </a:t>
            </a:r>
            <a:r>
              <a:rPr lang="en-US" sz="2400" b="1" dirty="0" smtClean="0"/>
              <a:t>fixed CPU time slot</a:t>
            </a:r>
            <a:r>
              <a:rPr lang="en-US" sz="2400" dirty="0" smtClean="0"/>
              <a:t> (quantum).</a:t>
            </a:r>
          </a:p>
          <a:p>
            <a:pPr lvl="1"/>
            <a:r>
              <a:rPr lang="en-US" sz="2400" dirty="0" smtClean="0"/>
              <a:t>If it’s not finished, it goes to the end of the queue.</a:t>
            </a:r>
          </a:p>
          <a:p>
            <a:r>
              <a:rPr lang="en-US" sz="2400" b="1" dirty="0" smtClean="0">
                <a:solidFill>
                  <a:srgbClr val="C00000"/>
                </a:solidFill>
              </a:rPr>
              <a:t>Advantages</a:t>
            </a:r>
            <a:r>
              <a:rPr lang="en-US" sz="2400" dirty="0" smtClean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US" sz="2400" dirty="0" smtClean="0"/>
              <a:t>Great for </a:t>
            </a:r>
            <a:r>
              <a:rPr lang="en-US" sz="2400" b="1" dirty="0" smtClean="0"/>
              <a:t>interactive systems</a:t>
            </a:r>
            <a:r>
              <a:rPr lang="en-US" sz="2400" dirty="0" smtClean="0"/>
              <a:t> (low waiting time).</a:t>
            </a:r>
          </a:p>
          <a:p>
            <a:pPr lvl="1"/>
            <a:r>
              <a:rPr lang="en-US" sz="2400" b="1" dirty="0" smtClean="0"/>
              <a:t>Prevents starvation</a:t>
            </a:r>
            <a:r>
              <a:rPr lang="en-US" sz="2400" dirty="0" smtClean="0"/>
              <a:t> of any task.</a:t>
            </a:r>
          </a:p>
          <a:p>
            <a:r>
              <a:rPr lang="en-US" sz="2400" b="1" dirty="0" smtClean="0">
                <a:solidFill>
                  <a:srgbClr val="C00000"/>
                </a:solidFill>
              </a:rPr>
              <a:t>Disadvantages</a:t>
            </a:r>
            <a:r>
              <a:rPr lang="en-US" sz="2400" dirty="0" smtClean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US" sz="2400" dirty="0" smtClean="0"/>
              <a:t>Too short quantum = lots of switching overhead.</a:t>
            </a:r>
          </a:p>
          <a:p>
            <a:pPr lvl="1"/>
            <a:r>
              <a:rPr lang="en-US" sz="2400" dirty="0" smtClean="0"/>
              <a:t>Too long quantum = behaves like FCFS.</a:t>
            </a:r>
          </a:p>
          <a:p>
            <a:pPr>
              <a:buNone/>
            </a:pPr>
            <a:r>
              <a:rPr lang="en-US" sz="2400" dirty="0" smtClean="0"/>
              <a:t>🎲 </a:t>
            </a:r>
            <a:r>
              <a:rPr lang="en-US" sz="2400" b="1" dirty="0" smtClean="0">
                <a:solidFill>
                  <a:srgbClr val="C00000"/>
                </a:solidFill>
              </a:rPr>
              <a:t>Real-life Example</a:t>
            </a:r>
            <a:r>
              <a:rPr lang="en-US" sz="2400" dirty="0" smtClean="0">
                <a:solidFill>
                  <a:srgbClr val="C00000"/>
                </a:solidFill>
              </a:rPr>
              <a:t>: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Board games where every player takes turns rolling the dice — </a:t>
            </a:r>
            <a:r>
              <a:rPr lang="en-US" sz="2400" b="1" dirty="0" smtClean="0"/>
              <a:t>fair and equal opportunity</a:t>
            </a:r>
            <a:r>
              <a:rPr lang="en-US" sz="2400" dirty="0" smtClean="0"/>
              <a:t>.</a:t>
            </a:r>
          </a:p>
          <a:p>
            <a:pPr>
              <a:buNone/>
            </a:pPr>
            <a:endParaRPr lang="en-US" sz="2200" dirty="0" smtClean="0"/>
          </a:p>
          <a:p>
            <a:pPr marL="457200" lvl="1" indent="0">
              <a:buNone/>
            </a:pPr>
            <a:endParaRPr lang="en-IN" sz="2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456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250429_1057_Anime Board Game Night_simple_compose_01jt005kqrfm28wee03cq4zvwf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335" y="457200"/>
            <a:ext cx="9256143" cy="584008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956" y="808672"/>
            <a:ext cx="10515600" cy="1325563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8900"/>
          </a:sp3d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HOW MPI HELPS IN FCFS AND ROUND ROBIN.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475" y="2251711"/>
            <a:ext cx="10048561" cy="3630930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FCFS with MPI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US" sz="2000" dirty="0" smtClean="0"/>
              <a:t>Each process sends arrival time.</a:t>
            </a:r>
          </a:p>
          <a:p>
            <a:pPr lvl="1"/>
            <a:r>
              <a:rPr lang="en-US" sz="2000" dirty="0" smtClean="0"/>
              <a:t>Scheduler </a:t>
            </a:r>
            <a:r>
              <a:rPr lang="en-US" sz="2000" b="1" dirty="0" smtClean="0"/>
              <a:t>orders</a:t>
            </a:r>
            <a:r>
              <a:rPr lang="en-US" sz="2000" dirty="0" smtClean="0"/>
              <a:t> them correctly, even across machines.</a:t>
            </a:r>
          </a:p>
          <a:p>
            <a:r>
              <a:rPr lang="en-US" sz="2000" b="1" dirty="0" smtClean="0">
                <a:solidFill>
                  <a:srgbClr val="C00000"/>
                </a:solidFill>
              </a:rPr>
              <a:t>RR with MPI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US" sz="2000" dirty="0" smtClean="0"/>
              <a:t>After every quantum, a </a:t>
            </a:r>
            <a:r>
              <a:rPr lang="en-US" sz="2000" b="1" dirty="0" smtClean="0"/>
              <a:t>status message</a:t>
            </a:r>
            <a:r>
              <a:rPr lang="en-US" sz="2000" dirty="0" smtClean="0"/>
              <a:t> is sent.</a:t>
            </a:r>
          </a:p>
          <a:p>
            <a:pPr lvl="1"/>
            <a:r>
              <a:rPr lang="en-US" sz="2000" dirty="0" smtClean="0"/>
              <a:t>Scheduler keeps rotating tasks in a </a:t>
            </a:r>
            <a:r>
              <a:rPr lang="en-US" sz="2000" b="1" dirty="0" smtClean="0"/>
              <a:t>global</a:t>
            </a:r>
            <a:r>
              <a:rPr lang="en-US" sz="2000" dirty="0" smtClean="0"/>
              <a:t> ready queue.</a:t>
            </a:r>
          </a:p>
          <a:p>
            <a:pPr>
              <a:buNone/>
            </a:pPr>
            <a:r>
              <a:rPr lang="en-US" sz="2000" dirty="0" smtClean="0"/>
              <a:t>🛠 </a:t>
            </a:r>
            <a:r>
              <a:rPr lang="en-US" sz="2000" b="1" dirty="0" smtClean="0">
                <a:solidFill>
                  <a:srgbClr val="C00000"/>
                </a:solidFill>
              </a:rPr>
              <a:t>Key Point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Without MPI = Only local scheduling.</a:t>
            </a:r>
            <a:br>
              <a:rPr lang="en-US" sz="2000" dirty="0" smtClean="0"/>
            </a:br>
            <a:r>
              <a:rPr lang="en-US" sz="2000" dirty="0" smtClean="0"/>
              <a:t>With MPI = </a:t>
            </a:r>
            <a:r>
              <a:rPr lang="en-US" sz="2000" b="1" dirty="0" smtClean="0"/>
              <a:t>Global scheduling</a:t>
            </a:r>
            <a:r>
              <a:rPr lang="en-US" sz="2000" dirty="0" smtClean="0"/>
              <a:t> across clusters or cores!</a:t>
            </a:r>
          </a:p>
          <a:p>
            <a:pPr>
              <a:buNone/>
            </a:pPr>
            <a:endParaRPr lang="en-US" sz="2200" dirty="0" smtClean="0"/>
          </a:p>
          <a:p>
            <a:pPr marL="457200" lvl="1" indent="0">
              <a:buNone/>
            </a:pPr>
            <a:endParaRPr lang="en-IN" sz="2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456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956" y="808672"/>
            <a:ext cx="10515600" cy="1325563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8900"/>
          </a:sp3d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PROJECT HIGHLIGHTS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475" y="2251711"/>
            <a:ext cx="10048561" cy="3630930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2000" b="1" dirty="0" smtClean="0"/>
              <a:t>Designed a Scheduler</a:t>
            </a:r>
            <a:r>
              <a:rPr lang="en-US" sz="2000" dirty="0" smtClean="0"/>
              <a:t> using MPI message </a:t>
            </a:r>
            <a:r>
              <a:rPr lang="en-US" sz="2000" dirty="0" smtClean="0"/>
              <a:t>passing.</a:t>
            </a:r>
          </a:p>
          <a:p>
            <a:r>
              <a:rPr lang="en-US" sz="2000" b="1" dirty="0" smtClean="0">
                <a:solidFill>
                  <a:srgbClr val="FF0000"/>
                </a:solidFill>
              </a:rPr>
              <a:t>Implemented</a:t>
            </a:r>
            <a:r>
              <a:rPr lang="en-US" sz="2000" dirty="0" smtClean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US" sz="2000" b="1" dirty="0" smtClean="0"/>
              <a:t>FCFS</a:t>
            </a:r>
            <a:r>
              <a:rPr lang="en-US" sz="2000" dirty="0" smtClean="0"/>
              <a:t> </a:t>
            </a:r>
            <a:r>
              <a:rPr lang="en-US" sz="2000" dirty="0" smtClean="0"/>
              <a:t>for simple, fair execution.</a:t>
            </a:r>
          </a:p>
          <a:p>
            <a:pPr lvl="1"/>
            <a:r>
              <a:rPr lang="en-US" sz="2000" b="1" dirty="0" smtClean="0"/>
              <a:t>Round Robin</a:t>
            </a:r>
            <a:r>
              <a:rPr lang="en-US" sz="2000" dirty="0" smtClean="0"/>
              <a:t> for interactive, responsive scheduling.</a:t>
            </a:r>
          </a:p>
          <a:p>
            <a:r>
              <a:rPr lang="en-US" sz="2000" b="1" dirty="0" smtClean="0"/>
              <a:t>Tested</a:t>
            </a:r>
            <a:r>
              <a:rPr lang="en-US" sz="2000" dirty="0" smtClean="0"/>
              <a:t> </a:t>
            </a:r>
            <a:r>
              <a:rPr lang="en-US" sz="2000" dirty="0" smtClean="0"/>
              <a:t>with multiple nodes (simulated tasks).</a:t>
            </a:r>
          </a:p>
          <a:p>
            <a:pPr>
              <a:buNone/>
            </a:pPr>
            <a:r>
              <a:rPr lang="en-US" sz="2000" dirty="0" smtClean="0">
                <a:solidFill>
                  <a:srgbClr val="FF0000"/>
                </a:solidFill>
              </a:rPr>
              <a:t>✨ </a:t>
            </a:r>
            <a:r>
              <a:rPr lang="en-US" sz="2000" b="1" dirty="0" smtClean="0">
                <a:solidFill>
                  <a:srgbClr val="FF0000"/>
                </a:solidFill>
              </a:rPr>
              <a:t>Learning Outcomes</a:t>
            </a:r>
            <a:r>
              <a:rPr lang="en-US" sz="2000" dirty="0" smtClean="0"/>
              <a:t>:</a:t>
            </a:r>
          </a:p>
          <a:p>
            <a:pPr lvl="1"/>
            <a:r>
              <a:rPr lang="en-US" sz="2000" dirty="0" smtClean="0"/>
              <a:t>Hands-on understanding of scheduling strategies.</a:t>
            </a:r>
          </a:p>
          <a:p>
            <a:pPr lvl="1"/>
            <a:r>
              <a:rPr lang="en-US" sz="2000" dirty="0" smtClean="0"/>
              <a:t>Parallel communication with real MPI programs.</a:t>
            </a:r>
          </a:p>
          <a:p>
            <a:pPr>
              <a:buNone/>
            </a:pPr>
            <a:endParaRPr lang="en-US" sz="2200" dirty="0" smtClean="0"/>
          </a:p>
          <a:p>
            <a:pPr marL="457200" lvl="1" indent="0">
              <a:buNone/>
            </a:pPr>
            <a:endParaRPr lang="en-IN" sz="2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456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956" y="808672"/>
            <a:ext cx="10515600" cy="1325563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8900"/>
          </a:sp3d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CONCLUSION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475" y="2251711"/>
            <a:ext cx="10048561" cy="3630930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Conclusion</a:t>
            </a:r>
            <a:r>
              <a:rPr lang="en-US" sz="2000" dirty="0" smtClean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US" sz="2000" dirty="0" smtClean="0"/>
              <a:t>Short-term scheduling ensures fast and fair CPU use.</a:t>
            </a:r>
          </a:p>
          <a:p>
            <a:pPr lvl="1"/>
            <a:r>
              <a:rPr lang="en-US" sz="2000" dirty="0" smtClean="0"/>
              <a:t>MPI allows scaling this scheduling </a:t>
            </a:r>
            <a:r>
              <a:rPr lang="en-US" sz="2000" b="1" dirty="0" smtClean="0"/>
              <a:t>beyond one CPU</a:t>
            </a:r>
            <a:r>
              <a:rPr lang="en-US" sz="2000" dirty="0" smtClean="0"/>
              <a:t>, </a:t>
            </a:r>
            <a:r>
              <a:rPr lang="en-US" sz="2000" b="1" dirty="0" smtClean="0"/>
              <a:t>across nodes</a:t>
            </a:r>
            <a:r>
              <a:rPr lang="en-US" sz="2000" dirty="0" smtClean="0"/>
              <a:t>, for faster performance.</a:t>
            </a:r>
          </a:p>
          <a:p>
            <a:r>
              <a:rPr lang="en-US" sz="2000" b="1" dirty="0" smtClean="0">
                <a:solidFill>
                  <a:srgbClr val="FF0000"/>
                </a:solidFill>
              </a:rPr>
              <a:t>Future Scope</a:t>
            </a:r>
            <a:r>
              <a:rPr lang="en-US" sz="2000" dirty="0" smtClean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US" sz="2000" dirty="0" smtClean="0"/>
              <a:t>Add </a:t>
            </a:r>
            <a:r>
              <a:rPr lang="en-US" sz="2000" b="1" dirty="0" smtClean="0"/>
              <a:t>Priority Scheduling</a:t>
            </a:r>
            <a:r>
              <a:rPr lang="en-US" sz="2000" dirty="0" smtClean="0"/>
              <a:t> (High-priority tasks go first).</a:t>
            </a:r>
          </a:p>
          <a:p>
            <a:pPr lvl="1"/>
            <a:r>
              <a:rPr lang="en-US" sz="2000" dirty="0" smtClean="0"/>
              <a:t>Simulate real cloud OS environments (AWS, Azure) with MPI.</a:t>
            </a:r>
          </a:p>
          <a:p>
            <a:pPr>
              <a:buNone/>
            </a:pPr>
            <a:endParaRPr lang="en-US" sz="2200" dirty="0" smtClean="0"/>
          </a:p>
          <a:p>
            <a:pPr marL="457200" lvl="1" indent="0">
              <a:buNone/>
            </a:pPr>
            <a:endParaRPr lang="en-IN" sz="2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456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956" y="808672"/>
            <a:ext cx="10515600" cy="1325563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8900"/>
          </a:sp3d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WHAT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IS OS SCHEDULING?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475" y="2251711"/>
            <a:ext cx="10048561" cy="3630930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/>
          </a:bodyPr>
          <a:lstStyle/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Bahnschrift" panose="020B0502040204020203" pitchFamily="34" charset="0"/>
              </a:rPr>
              <a:t>OS Scheduling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: The brain deciding </a:t>
            </a:r>
            <a:r>
              <a:rPr kumimoji="0" lang="en-US" alt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which task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the CPU should work on </a:t>
            </a:r>
            <a:r>
              <a:rPr kumimoji="0" lang="en-US" alt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right now.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Bahnschrift" panose="020B0502040204020203" pitchFamily="34" charset="0"/>
              </a:rPr>
              <a:t>Short-Term Scheduler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(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a.k.a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CPU Scheduler):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Picks from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ready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processes.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Runs every few milliseconds.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Bahnschrift" panose="020B0502040204020203" pitchFamily="34" charset="0"/>
              </a:rPr>
              <a:t>Main Goal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Bahnschrift" panose="020B0502040204020203" pitchFamily="34" charset="0"/>
              </a:rPr>
              <a:t>: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Maximize CPU usage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Minimize waiting time.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🎯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Bahnschrift" panose="020B0502040204020203" pitchFamily="34" charset="0"/>
              </a:rPr>
              <a:t>Fun Example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Bahnschrift" panose="020B0502040204020203" pitchFamily="34" charset="0"/>
              </a:rPr>
              <a:t>: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Bahnschrift" panose="020B0502040204020203" pitchFamily="34" charset="0"/>
              </a:rPr>
              <a:t>Think of a pizza chef choosing which pizza to bake first from multiple pending orders.</a:t>
            </a:r>
          </a:p>
          <a:p>
            <a:pPr marL="457200" lvl="1" indent="0">
              <a:buNone/>
            </a:pPr>
            <a:endParaRPr lang="en-IN" sz="2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2446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62990" y="651510"/>
            <a:ext cx="10024110" cy="550926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50800"/>
          </a:sp3d>
        </p:spPr>
      </p:pic>
    </p:spTree>
    <p:extLst>
      <p:ext uri="{BB962C8B-B14F-4D97-AF65-F5344CB8AC3E}">
        <p14:creationId xmlns:p14="http://schemas.microsoft.com/office/powerpoint/2010/main" xmlns="" val="1924392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857251"/>
            <a:ext cx="9772650" cy="1188719"/>
          </a:xfr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anchor="ctr">
            <a:normAutofit/>
          </a:bodyPr>
          <a:lstStyle/>
          <a:p>
            <a:pPr algn="ctr"/>
            <a:r>
              <a:rPr lang="en-US" sz="4400" dirty="0" smtClean="0">
                <a:solidFill>
                  <a:srgbClr val="002060"/>
                </a:solidFill>
              </a:rPr>
              <a:t>WHAT IS MPI?</a:t>
            </a:r>
            <a:endParaRPr lang="en-IN" sz="4400" dirty="0">
              <a:solidFill>
                <a:srgbClr val="00206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8720" y="2205990"/>
            <a:ext cx="9498330" cy="3749040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 fontScale="70000" lnSpcReduction="20000"/>
          </a:bodyPr>
          <a:lstStyle/>
          <a:p>
            <a:pPr algn="l"/>
            <a:r>
              <a:rPr lang="en-US" sz="2900" b="1" dirty="0" smtClean="0">
                <a:latin typeface="Bahnschrift" panose="020B0502040204020203" pitchFamily="34" charset="0"/>
              </a:rPr>
              <a:t>MPI stand for the Message Passing Interface.</a:t>
            </a:r>
          </a:p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900" b="1" dirty="0" smtClean="0">
                <a:solidFill>
                  <a:srgbClr val="C00000"/>
                </a:solidFill>
                <a:latin typeface="Bahnschrift" panose="020B0502040204020203" pitchFamily="34" charset="0"/>
              </a:rPr>
              <a:t>MPI</a:t>
            </a:r>
            <a:r>
              <a:rPr lang="en-US" sz="2900" b="1" dirty="0" smtClean="0">
                <a:latin typeface="Bahnschrift" panose="020B0502040204020203" pitchFamily="34" charset="0"/>
              </a:rPr>
              <a:t> = A protocol for processes to talk and work together across systems</a:t>
            </a:r>
            <a:r>
              <a:rPr lang="en-US" sz="2900" b="1" dirty="0" smtClean="0">
                <a:latin typeface="Bahnschrift" panose="020B0502040204020203" pitchFamily="34" charset="0"/>
              </a:rPr>
              <a:t>. Built </a:t>
            </a:r>
            <a:r>
              <a:rPr lang="en-US" sz="2900" b="1" dirty="0" smtClean="0">
                <a:latin typeface="Bahnschrift" panose="020B0502040204020203" pitchFamily="34" charset="0"/>
              </a:rPr>
              <a:t>for distributed computing and parallel systems.</a:t>
            </a:r>
          </a:p>
          <a:p>
            <a:pPr marL="45720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900" b="1" dirty="0" smtClean="0">
                <a:solidFill>
                  <a:srgbClr val="C00000"/>
                </a:solidFill>
                <a:latin typeface="Bahnschrift" panose="020B0502040204020203" pitchFamily="34" charset="0"/>
              </a:rPr>
              <a:t>Handles:</a:t>
            </a:r>
          </a:p>
          <a:p>
            <a:pPr lvl="2" algn="l">
              <a:lnSpc>
                <a:spcPct val="120000"/>
              </a:lnSpc>
            </a:pPr>
            <a:r>
              <a:rPr lang="en-US" sz="2900" b="1" dirty="0" smtClean="0">
                <a:latin typeface="Bahnschrift" panose="020B0502040204020203" pitchFamily="34" charset="0"/>
              </a:rPr>
              <a:t>Sending messages</a:t>
            </a:r>
          </a:p>
          <a:p>
            <a:pPr lvl="2" algn="l">
              <a:lnSpc>
                <a:spcPct val="120000"/>
              </a:lnSpc>
            </a:pPr>
            <a:r>
              <a:rPr lang="en-US" sz="2900" b="1" dirty="0" smtClean="0">
                <a:latin typeface="Bahnschrift" panose="020B0502040204020203" pitchFamily="34" charset="0"/>
              </a:rPr>
              <a:t>Receiving messages</a:t>
            </a:r>
          </a:p>
          <a:p>
            <a:pPr lvl="2" algn="l">
              <a:lnSpc>
                <a:spcPct val="120000"/>
              </a:lnSpc>
            </a:pPr>
            <a:r>
              <a:rPr lang="en-US" sz="2900" b="1" dirty="0" smtClean="0">
                <a:latin typeface="Bahnschrift" panose="020B0502040204020203" pitchFamily="34" charset="0"/>
              </a:rPr>
              <a:t>Synchronizing tasks</a:t>
            </a:r>
          </a:p>
          <a:p>
            <a:pPr algn="l">
              <a:lnSpc>
                <a:spcPct val="120000"/>
              </a:lnSpc>
            </a:pPr>
            <a:r>
              <a:rPr lang="en-US" sz="2900" b="1" dirty="0" smtClean="0">
                <a:latin typeface="Bahnschrift" panose="020B0502040204020203" pitchFamily="34" charset="0"/>
              </a:rPr>
              <a:t>🚀   </a:t>
            </a:r>
            <a:r>
              <a:rPr lang="en-US" sz="2900" b="1" dirty="0" smtClean="0">
                <a:solidFill>
                  <a:srgbClr val="C00000"/>
                </a:solidFill>
                <a:latin typeface="Bahnschrift" panose="020B0502040204020203" pitchFamily="34" charset="0"/>
              </a:rPr>
              <a:t>Analogy:</a:t>
            </a:r>
          </a:p>
          <a:p>
            <a:pPr algn="l">
              <a:lnSpc>
                <a:spcPct val="120000"/>
              </a:lnSpc>
            </a:pPr>
            <a:r>
              <a:rPr lang="en-US" sz="2900" b="1" dirty="0" smtClean="0">
                <a:solidFill>
                  <a:srgbClr val="002060"/>
                </a:solidFill>
                <a:latin typeface="Bahnschrift" panose="020B0502040204020203" pitchFamily="34" charset="0"/>
              </a:rPr>
              <a:t>Employees sending WhatsApp messages to a team manager to update task status — quick and organize</a:t>
            </a:r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82934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57300" y="685800"/>
            <a:ext cx="9784080" cy="552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9200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956" y="808672"/>
            <a:ext cx="10515600" cy="1325563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8900"/>
          </a:sp3d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WHY USE MPI IN SCHEDULING?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475" y="2251711"/>
            <a:ext cx="10048561" cy="3630930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Real-Time Communication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Processes update the scheduler instantly.</a:t>
            </a:r>
          </a:p>
          <a:p>
            <a:r>
              <a:rPr lang="en-US" sz="2000" b="1" dirty="0" smtClean="0">
                <a:solidFill>
                  <a:srgbClr val="C00000"/>
                </a:solidFill>
              </a:rPr>
              <a:t>Efficient </a:t>
            </a:r>
            <a:r>
              <a:rPr lang="en-US" sz="2000" b="1" dirty="0" smtClean="0">
                <a:solidFill>
                  <a:srgbClr val="C00000"/>
                </a:solidFill>
              </a:rPr>
              <a:t>Resource Management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Handle 10, 100, or 1000 tasks easily!</a:t>
            </a:r>
          </a:p>
          <a:p>
            <a:r>
              <a:rPr lang="en-US" sz="2000" b="1" dirty="0" smtClean="0">
                <a:solidFill>
                  <a:srgbClr val="C00000"/>
                </a:solidFill>
              </a:rPr>
              <a:t>Fault Tolerance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If one process fails, others continue via messages.</a:t>
            </a:r>
          </a:p>
          <a:p>
            <a:r>
              <a:rPr lang="en-US" sz="2000" b="1" dirty="0" smtClean="0">
                <a:solidFill>
                  <a:srgbClr val="C00000"/>
                </a:solidFill>
              </a:rPr>
              <a:t>Distributed Power</a:t>
            </a:r>
            <a:r>
              <a:rPr lang="en-US" sz="2000" dirty="0" smtClean="0"/>
              <a:t>:</a:t>
            </a:r>
            <a:br>
              <a:rPr lang="en-US" sz="2000" dirty="0" smtClean="0"/>
            </a:br>
            <a:r>
              <a:rPr lang="en-US" sz="2000" dirty="0" smtClean="0"/>
              <a:t>Scheduling not stuck to one CPU — can be across systems!</a:t>
            </a:r>
          </a:p>
          <a:p>
            <a:r>
              <a:rPr lang="en-US" sz="2000" dirty="0" smtClean="0"/>
              <a:t>💡 </a:t>
            </a:r>
            <a:r>
              <a:rPr lang="en-US" sz="2000" i="1" dirty="0" smtClean="0"/>
              <a:t>MPI makes a traditional OS scheduler ready for the modern multi-core, multi-machine world!</a:t>
            </a:r>
            <a:endParaRPr lang="en-US" sz="2000" dirty="0" smtClean="0"/>
          </a:p>
          <a:p>
            <a:pPr marL="457200" lvl="1" indent="0">
              <a:buNone/>
            </a:pPr>
            <a:endParaRPr lang="en-IN" sz="2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456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956" y="808672"/>
            <a:ext cx="10515600" cy="1325563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8900"/>
          </a:sp3d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RELATIONSHIP BETWEEN MPI AND SCEDULER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475" y="2251711"/>
            <a:ext cx="10048561" cy="3630930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Without MPI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One CPU, one queue, simple.</a:t>
            </a:r>
          </a:p>
          <a:p>
            <a:r>
              <a:rPr lang="en-US" sz="2000" b="1" dirty="0" smtClean="0">
                <a:solidFill>
                  <a:srgbClr val="C00000"/>
                </a:solidFill>
              </a:rPr>
              <a:t>With MPI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US" sz="2000" dirty="0" smtClean="0"/>
              <a:t>Processes from different nodes send messages.</a:t>
            </a:r>
          </a:p>
          <a:p>
            <a:pPr lvl="1"/>
            <a:r>
              <a:rPr lang="en-US" sz="2000" dirty="0" smtClean="0"/>
              <a:t>Scheduler collects updates (arrival time, burst time, quantum status).</a:t>
            </a:r>
          </a:p>
          <a:p>
            <a:pPr lvl="1"/>
            <a:r>
              <a:rPr lang="en-US" sz="2000" dirty="0" smtClean="0"/>
              <a:t>Dispatcher assigns CPU time fairly.</a:t>
            </a:r>
          </a:p>
          <a:p>
            <a:pPr>
              <a:buNone/>
            </a:pPr>
            <a:r>
              <a:rPr lang="en-US" sz="2000" dirty="0" smtClean="0"/>
              <a:t>🎯 </a:t>
            </a:r>
            <a:r>
              <a:rPr lang="en-US" sz="2000" b="1" dirty="0" smtClean="0">
                <a:solidFill>
                  <a:srgbClr val="C00000"/>
                </a:solidFill>
              </a:rPr>
              <a:t>Visual</a:t>
            </a:r>
            <a:r>
              <a:rPr lang="en-US" sz="2000" dirty="0" smtClean="0">
                <a:solidFill>
                  <a:srgbClr val="C00000"/>
                </a:solidFill>
              </a:rPr>
              <a:t>: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Processes = Students.</a:t>
            </a:r>
            <a:br>
              <a:rPr lang="en-US" sz="2000" dirty="0" smtClean="0"/>
            </a:br>
            <a:r>
              <a:rPr lang="en-US" sz="2000" dirty="0" smtClean="0"/>
              <a:t>Scheduler = Teacher collecting homework via emails (MPI) and deciding who presents first</a:t>
            </a:r>
            <a:r>
              <a:rPr lang="en-US" sz="2200" dirty="0" smtClean="0"/>
              <a:t>.</a:t>
            </a:r>
          </a:p>
          <a:p>
            <a:pPr marL="457200" lvl="1" indent="0">
              <a:buNone/>
            </a:pPr>
            <a:endParaRPr lang="en-IN" sz="2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456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250429_0246_Homework Presentation Scheduler_simple_compose_01jsz420rheqmvjc4ejx3k6pd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615" y="491706"/>
            <a:ext cx="7065034" cy="58573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956" y="808672"/>
            <a:ext cx="10515600" cy="1325563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88900"/>
          </a:sp3d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FCFS SCHEDULING ALGORITHM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6475" y="2251711"/>
            <a:ext cx="10048561" cy="3630930"/>
          </a:xfrm>
          <a:gradFill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sz="2200" b="1" dirty="0" smtClean="0">
                <a:solidFill>
                  <a:srgbClr val="C00000"/>
                </a:solidFill>
              </a:rPr>
              <a:t>First Come, First Serve (FCFS)</a:t>
            </a:r>
            <a:r>
              <a:rPr lang="en-US" sz="2200" dirty="0" smtClean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US" sz="2200" dirty="0" smtClean="0"/>
              <a:t>Jobs are executed </a:t>
            </a:r>
            <a:r>
              <a:rPr lang="en-US" sz="2200" b="1" dirty="0" smtClean="0"/>
              <a:t>in order of arrival</a:t>
            </a:r>
            <a:r>
              <a:rPr lang="en-US" sz="2200" dirty="0" smtClean="0"/>
              <a:t>.</a:t>
            </a:r>
          </a:p>
          <a:p>
            <a:pPr lvl="1"/>
            <a:r>
              <a:rPr lang="en-US" sz="2200" dirty="0" smtClean="0"/>
              <a:t>No interruptions once a process starts.</a:t>
            </a:r>
          </a:p>
          <a:p>
            <a:r>
              <a:rPr lang="en-US" sz="2200" b="1" dirty="0" smtClean="0">
                <a:solidFill>
                  <a:srgbClr val="C00000"/>
                </a:solidFill>
              </a:rPr>
              <a:t>Advantages</a:t>
            </a:r>
            <a:r>
              <a:rPr lang="en-US" sz="2200" dirty="0" smtClean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US" sz="2200" dirty="0" smtClean="0"/>
              <a:t>Easy to implement.</a:t>
            </a:r>
          </a:p>
          <a:p>
            <a:pPr lvl="1"/>
            <a:r>
              <a:rPr lang="en-US" sz="2200" dirty="0" smtClean="0"/>
              <a:t>Fair if processes are of similar size.</a:t>
            </a:r>
          </a:p>
          <a:p>
            <a:r>
              <a:rPr lang="en-US" sz="2200" b="1" dirty="0" smtClean="0">
                <a:solidFill>
                  <a:srgbClr val="C00000"/>
                </a:solidFill>
              </a:rPr>
              <a:t>Disadvantages</a:t>
            </a:r>
            <a:r>
              <a:rPr lang="en-US" sz="2200" dirty="0" smtClean="0">
                <a:solidFill>
                  <a:srgbClr val="C00000"/>
                </a:solidFill>
              </a:rPr>
              <a:t>:</a:t>
            </a:r>
          </a:p>
          <a:p>
            <a:pPr lvl="1"/>
            <a:r>
              <a:rPr lang="en-US" sz="2200" dirty="0" smtClean="0"/>
              <a:t>Long jobs delay everything (</a:t>
            </a:r>
            <a:r>
              <a:rPr lang="en-US" sz="2200" b="1" dirty="0" smtClean="0"/>
              <a:t>convoy effect</a:t>
            </a:r>
            <a:r>
              <a:rPr lang="en-US" sz="2200" dirty="0" smtClean="0"/>
              <a:t>).</a:t>
            </a:r>
          </a:p>
          <a:p>
            <a:pPr>
              <a:buNone/>
            </a:pPr>
            <a:r>
              <a:rPr lang="en-US" sz="2200" dirty="0" smtClean="0"/>
              <a:t>🛒 </a:t>
            </a:r>
            <a:r>
              <a:rPr lang="en-US" sz="2200" b="1" dirty="0" smtClean="0">
                <a:solidFill>
                  <a:srgbClr val="C00000"/>
                </a:solidFill>
              </a:rPr>
              <a:t>Real-life Example</a:t>
            </a:r>
            <a:r>
              <a:rPr lang="en-US" sz="2200" dirty="0" smtClean="0">
                <a:solidFill>
                  <a:srgbClr val="C00000"/>
                </a:solidFill>
              </a:rPr>
              <a:t>: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>
                <a:solidFill>
                  <a:srgbClr val="002060"/>
                </a:solidFill>
              </a:rPr>
              <a:t>Supermarket checkout: first customer in line is served first — even if they have a full cart!</a:t>
            </a:r>
          </a:p>
          <a:p>
            <a:pPr>
              <a:buNone/>
            </a:pPr>
            <a:endParaRPr lang="en-US" sz="2200" dirty="0" smtClean="0"/>
          </a:p>
          <a:p>
            <a:pPr marL="457200" lvl="1" indent="0">
              <a:buNone/>
            </a:pPr>
            <a:endParaRPr lang="en-IN" sz="2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456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644</TotalTime>
  <Words>429</Words>
  <Application>Microsoft Office PowerPoint</Application>
  <PresentationFormat>Custom</PresentationFormat>
  <Paragraphs>82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Solstice</vt:lpstr>
      <vt:lpstr>OS SCHEDULING USING MPI</vt:lpstr>
      <vt:lpstr>WHAT IS OS SCHEDULING?</vt:lpstr>
      <vt:lpstr>Slide 3</vt:lpstr>
      <vt:lpstr>WHAT IS MPI?</vt:lpstr>
      <vt:lpstr>Slide 5</vt:lpstr>
      <vt:lpstr>WHY USE MPI IN SCHEDULING?</vt:lpstr>
      <vt:lpstr>RELATIONSHIP BETWEEN MPI AND SCEDULER</vt:lpstr>
      <vt:lpstr>Slide 8</vt:lpstr>
      <vt:lpstr>FCFS SCHEDULING ALGORITHM</vt:lpstr>
      <vt:lpstr>Slide 10</vt:lpstr>
      <vt:lpstr>ROUND-ROBIN SCHEDULING ALGORITHM</vt:lpstr>
      <vt:lpstr>Slide 12</vt:lpstr>
      <vt:lpstr>HOW MPI HELPS IN FCFS AND ROUND ROBIN.</vt:lpstr>
      <vt:lpstr> PROJECT HIGHLIGHTS</vt:lpstr>
      <vt:lpstr> CONCLUSION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 SCHEDULING USING MPI</dc:title>
  <dc:creator>Student</dc:creator>
  <cp:lastModifiedBy>acer</cp:lastModifiedBy>
  <cp:revision>11</cp:revision>
  <dcterms:created xsi:type="dcterms:W3CDTF">2025-04-28T09:48:22Z</dcterms:created>
  <dcterms:modified xsi:type="dcterms:W3CDTF">2025-04-29T06:27:16Z</dcterms:modified>
</cp:coreProperties>
</file>

<file path=docProps/thumbnail.jpeg>
</file>